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B8ADC-AD54-43A1-8879-E507140FE7EF}" type="datetimeFigureOut">
              <a:rPr lang="ru-RU" smtClean="0"/>
              <a:t>23.12.2021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7592-5DD1-4E93-8F13-9BD147361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719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B8ADC-AD54-43A1-8879-E507140FE7EF}" type="datetimeFigureOut">
              <a:rPr lang="ru-RU" smtClean="0"/>
              <a:t>23.12.2021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7592-5DD1-4E93-8F13-9BD147361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848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CE0B8ADC-AD54-43A1-8879-E507140FE7EF}" type="datetimeFigureOut">
              <a:rPr lang="ru-RU" smtClean="0"/>
              <a:t>23.12.2021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33037592-5DD1-4E93-8F13-9BD147361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37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B8ADC-AD54-43A1-8879-E507140FE7EF}" type="datetimeFigureOut">
              <a:rPr lang="ru-RU" smtClean="0"/>
              <a:t>23.12.2021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7592-5DD1-4E93-8F13-9BD147361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922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E0B8ADC-AD54-43A1-8879-E507140FE7EF}" type="datetimeFigureOut">
              <a:rPr lang="ru-RU" smtClean="0"/>
              <a:t>23.12.2021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37592-5DD1-4E93-8F13-9BD147361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312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B8ADC-AD54-43A1-8879-E507140FE7EF}" type="datetimeFigureOut">
              <a:rPr lang="ru-RU" smtClean="0"/>
              <a:t>23.12.2021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7592-5DD1-4E93-8F13-9BD147361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210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B8ADC-AD54-43A1-8879-E507140FE7EF}" type="datetimeFigureOut">
              <a:rPr lang="ru-RU" smtClean="0"/>
              <a:t>23.12.2021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7592-5DD1-4E93-8F13-9BD147361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07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B8ADC-AD54-43A1-8879-E507140FE7EF}" type="datetimeFigureOut">
              <a:rPr lang="ru-RU" smtClean="0"/>
              <a:t>23.12.2021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7592-5DD1-4E93-8F13-9BD147361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34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B8ADC-AD54-43A1-8879-E507140FE7EF}" type="datetimeFigureOut">
              <a:rPr lang="ru-RU" smtClean="0"/>
              <a:t>23.12.2021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7592-5DD1-4E93-8F13-9BD147361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8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B8ADC-AD54-43A1-8879-E507140FE7EF}" type="datetimeFigureOut">
              <a:rPr lang="ru-RU" smtClean="0"/>
              <a:t>23.12.2021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7592-5DD1-4E93-8F13-9BD147361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38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B8ADC-AD54-43A1-8879-E507140FE7EF}" type="datetimeFigureOut">
              <a:rPr lang="ru-RU" smtClean="0"/>
              <a:t>23.12.2021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7592-5DD1-4E93-8F13-9BD147361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450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CE0B8ADC-AD54-43A1-8879-E507140FE7EF}" type="datetimeFigureOut">
              <a:rPr lang="ru-RU" smtClean="0"/>
              <a:t>23.12.2021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33037592-5DD1-4E93-8F13-9BD147361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5749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Курсовая работа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ПО ДИСЦИПЛИНЕ </a:t>
            </a:r>
            <a:r>
              <a:rPr lang="en-US" dirty="0" smtClean="0"/>
              <a:t>“</a:t>
            </a:r>
            <a:r>
              <a:rPr lang="ru-RU" dirty="0" smtClean="0"/>
              <a:t>ДИЗАЙН И ЮЗАБИЛИТИ ИНТЕРФЕЙСОВ ПОЛЬЗОВАТЕЛЕЙ</a:t>
            </a:r>
            <a:r>
              <a:rPr lang="en-US" dirty="0" smtClean="0"/>
              <a:t>”</a:t>
            </a:r>
            <a:endParaRPr lang="ru-RU" dirty="0" smtClean="0"/>
          </a:p>
          <a:p>
            <a:r>
              <a:rPr lang="ru-RU" dirty="0" smtClean="0"/>
              <a:t>ТЕМА </a:t>
            </a:r>
            <a:r>
              <a:rPr lang="en-US" dirty="0" smtClean="0"/>
              <a:t>“</a:t>
            </a:r>
            <a:r>
              <a:rPr lang="ru-RU" dirty="0" smtClean="0"/>
              <a:t>РАЗРАБОТКА ПОЛЬЗОВАТЕЛЬСКИХ ИНТЕРФЕЙСОВ САЙТА МАГАЗИНА СТРОИТЕЛЬНЫХ  МАТЕРИАЛОВ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721306" y="5995359"/>
            <a:ext cx="3314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Выполнил: Радивил Д.Ю.</a:t>
            </a:r>
          </a:p>
          <a:p>
            <a:r>
              <a:rPr lang="ru-RU" dirty="0" smtClean="0"/>
              <a:t>Руководитель: Буснецова Т.П.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1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Возможности пользователи в проекте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Получать информацию о продукции, продающейся на сайте</a:t>
            </a:r>
          </a:p>
          <a:p>
            <a:r>
              <a:rPr lang="ru-RU" dirty="0" smtClean="0"/>
              <a:t>Связаться с магазином</a:t>
            </a:r>
          </a:p>
          <a:p>
            <a:r>
              <a:rPr lang="ru-RU" dirty="0" smtClean="0"/>
              <a:t>Узнать где расположен магазин</a:t>
            </a:r>
          </a:p>
          <a:p>
            <a:r>
              <a:rPr lang="ru-RU" dirty="0" smtClean="0"/>
              <a:t>Заказать продукт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852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Перечень функциональности в проекте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3684" y="2011679"/>
            <a:ext cx="11740550" cy="4708297"/>
          </a:xfrm>
        </p:spPr>
        <p:txBody>
          <a:bodyPr>
            <a:normAutofit fontScale="47500" lnSpcReduction="20000"/>
          </a:bodyPr>
          <a:lstStyle/>
          <a:p>
            <a:r>
              <a:rPr lang="ru-RU" dirty="0" smtClean="0"/>
              <a:t>Главная(Разделы в меню):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Товары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Товары на скидке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О нас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Контакты и местоположение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Оптом</a:t>
            </a:r>
          </a:p>
          <a:p>
            <a:r>
              <a:rPr lang="ru-RU" dirty="0" smtClean="0"/>
              <a:t>Товары: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Перечень товаров, с возможностью перейти на страницу товара и узнать информацию о товаре, а так же об его аналогов</a:t>
            </a:r>
          </a:p>
          <a:p>
            <a:r>
              <a:rPr lang="ru-RU" dirty="0" smtClean="0"/>
              <a:t>Товары на скидке: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Перечень товаров, находящихся на скидке, с </a:t>
            </a:r>
            <a:r>
              <a:rPr lang="ru-RU" dirty="0"/>
              <a:t>возможностью перейти на страницу товара и узнать информацию о товаре, а так же об его аналогов</a:t>
            </a:r>
          </a:p>
          <a:p>
            <a:r>
              <a:rPr lang="ru-RU" dirty="0" smtClean="0"/>
              <a:t>О нас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Пользователь может узнать информацию о магазине, а так же его документацию</a:t>
            </a:r>
          </a:p>
          <a:p>
            <a:r>
              <a:rPr lang="ru-RU" dirty="0" smtClean="0"/>
              <a:t>Контакты и местоположение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Пользователь узнает о способах связи с магазином: контактные телефоны и электронную почту магазина. Так же размещена карта магазина, и его адрес.</a:t>
            </a:r>
          </a:p>
          <a:p>
            <a:r>
              <a:rPr lang="ru-RU" dirty="0" smtClean="0"/>
              <a:t>Оптом:</a:t>
            </a:r>
          </a:p>
          <a:p>
            <a:r>
              <a:rPr lang="ru-RU" dirty="0" smtClean="0"/>
              <a:t>Пользователь получит информацию, о том как сделать заказ оптом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854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Информационная </a:t>
            </a:r>
            <a:r>
              <a:rPr lang="ru-RU" dirty="0" err="1" smtClean="0"/>
              <a:t>стрктуры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456" y="3071813"/>
            <a:ext cx="81915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9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 информационной структуры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 rot="10800000" flipH="1" flipV="1">
            <a:off x="72587" y="1899264"/>
            <a:ext cx="5638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Никита хочет найти доски для постройки небольшой беседки возле его дома.</a:t>
            </a:r>
          </a:p>
          <a:p>
            <a:r>
              <a:rPr lang="ru-RU" dirty="0"/>
              <a:t>Цель Никиты – найти удобный сайт, в котором он может найти нужный ему товар, не прилагая много усилий.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22234" y="1899264"/>
            <a:ext cx="46697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Валентин преподает физику, а также любит экспериментировать и ставить опыты. Для нового эксперимента Валентину нужен гравий. Валентин не любит терять время. Валентин не любит сложные интерфейсы сайтов, они его отталкивают.</a:t>
            </a:r>
          </a:p>
          <a:p>
            <a:r>
              <a:rPr lang="ru-RU" dirty="0"/>
              <a:t>Цель – поиск сайта, где сможет быстро купить товар.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587" y="3956469"/>
            <a:ext cx="65905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Денис </a:t>
            </a:r>
            <a:r>
              <a:rPr lang="ru-RU" dirty="0"/>
              <a:t>не торопливый человек, он любит изучать то, с чем он работает. Денис хорошо разбирается в строительстве и строительных материалах. Любит качественные вещи. Денис – директор строительной компании. Для его нового проекта ему нужна стекловата. Денис хочет найти сайт, где сможет купить оптом стекловату.</a:t>
            </a:r>
          </a:p>
          <a:p>
            <a:r>
              <a:rPr lang="ru-RU" dirty="0"/>
              <a:t>Цель – найти сайт, где он сможет найти товар, сравнить характеристики товаров и почитать отзывы.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952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Разработка статических прототипов </a:t>
            </a:r>
            <a:r>
              <a:rPr lang="ru-RU" b="1" dirty="0" smtClean="0"/>
              <a:t>интерфейсов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После определение задач пользователей, был создан прототип </a:t>
            </a:r>
            <a:r>
              <a:rPr lang="ru-RU" dirty="0" err="1" smtClean="0"/>
              <a:t>интерфейста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2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Прототип интерфейса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820" y="2526182"/>
            <a:ext cx="6653007" cy="4206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2617" y="1844138"/>
            <a:ext cx="98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Главная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403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Прототип интерфейса</a:t>
            </a:r>
            <a:endParaRPr lang="ru-RU" dirty="0"/>
          </a:p>
        </p:txBody>
      </p:sp>
      <p:pic>
        <p:nvPicPr>
          <p:cNvPr id="5" name="Объект 4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9289" y="2451311"/>
            <a:ext cx="3516147" cy="4206875"/>
          </a:xfrm>
          <a:prstGeom prst="rect">
            <a:avLst/>
          </a:prstGeom>
        </p:spPr>
      </p:pic>
      <p:pic>
        <p:nvPicPr>
          <p:cNvPr id="6" name="Объект 5"/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76856" y="2451311"/>
            <a:ext cx="3964387" cy="4206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3358" y="2001328"/>
            <a:ext cx="19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Товары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790316" y="1906438"/>
            <a:ext cx="201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Товары на скидке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34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Прототип интерфейса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Оптом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 smtClean="0"/>
              <a:t>О нас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45909" y="2621728"/>
            <a:ext cx="5737306" cy="3891915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6331790" y="2611755"/>
            <a:ext cx="5736566" cy="390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9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Прототип интерфейса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Контакты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 smtClean="0"/>
              <a:t>Местоположение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4882" y="2544749"/>
            <a:ext cx="5719707" cy="3891915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6400800" y="2544749"/>
            <a:ext cx="5634584" cy="38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1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Результаты тестирования прототипа и его доработка по замечаниям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b="1" dirty="0"/>
              <a:t>Респондент 1:</a:t>
            </a:r>
            <a:r>
              <a:rPr lang="ru-RU" dirty="0"/>
              <a:t> Задание узнать о магазине, а после выбрать интересующий его товар. Персонаж с главной страницы переходит в раздел “О нас”, после прочтения информации, он переходит в раздел “Товары” и выбирает нужный ему товар. После прочтения информации о товаре. Он переходит в раздел “Местоположение”, и едет покупать товар в магазине.</a:t>
            </a:r>
          </a:p>
          <a:p>
            <a:r>
              <a:rPr lang="ru-RU" b="1" dirty="0"/>
              <a:t>Респондент 2: </a:t>
            </a:r>
            <a:r>
              <a:rPr lang="ru-RU" dirty="0"/>
              <a:t>Задание выбрать нужный ему товар, связаться с магазином, что бы зарезервировали выбранный им товар и узнать, где расположен магазин, чтобы поехать, заплатить и забрать товар в магазине. Он переходит в раздел “Товары”, после чего он находит нужный ему товар, после этого он переходит на вкладку “Контакты”, где он выбирает 1 из 3-х контактных телефонов и созванивается с магазином. После того как позвонил магазину он переходит в раздел “Местоположение”, и увидев адрес и карту, где расположен сайт он выезжает в магазин за нужным ему товаром.</a:t>
            </a:r>
          </a:p>
          <a:p>
            <a:r>
              <a:rPr lang="ru-RU" b="1" dirty="0"/>
              <a:t>Респондент 3: </a:t>
            </a:r>
            <a:r>
              <a:rPr lang="ru-RU" dirty="0"/>
              <a:t>Задание выбрать товар, узнать, как заказать этот товар оптом, позвонить в магазин, узнать где находится магазин и выехать за товаром. Пользователь переходит в раздел “Товары”, после перемещается в раздел “Оптом”, и после получения информации переходит в раздел “Контакты”, там он пишет созванивается по одному из трех телефонов и переходит в раздел “Местоположение”, там он прочитал информацию, где находится сайт и едет забирать товар.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565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Предметная область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Основная цель данного курсового проекта – это разработка пользовательских интерфейсов сайта по поиску и покупки строительных материалов на сайте «</a:t>
            </a:r>
            <a:r>
              <a:rPr lang="en-US" dirty="0"/>
              <a:t>Jungle Construction Materials</a:t>
            </a:r>
            <a:r>
              <a:rPr lang="ru-RU" dirty="0"/>
              <a:t>». Сайты с данной тематикой помогают людям найти различные строительные материалы, которые они искали для проведения ремонтных работ. Так же на сайте можно будет увидеть отзывы других покупателей и цена материалов. В общем данные сайты несут в себе сразу несколько целей:</a:t>
            </a:r>
          </a:p>
          <a:p>
            <a:r>
              <a:rPr lang="ru-RU" dirty="0"/>
              <a:t>1. Поиск нужного строительного материала.</a:t>
            </a:r>
          </a:p>
          <a:p>
            <a:r>
              <a:rPr lang="ru-RU" dirty="0"/>
              <a:t>2. Просмотр лучших строительных материалов.</a:t>
            </a:r>
          </a:p>
          <a:p>
            <a:r>
              <a:rPr lang="ru-RU" dirty="0"/>
              <a:t>В ходе выполнения курсовой работы необходимо разработать пользовательские интерфейсы сайта “магазин строительных материалов”, который будет приятным внешне, интуитивно понятным и обладающим соответствующим функционалом. Для этого необходимо выяснить и учесть требования к содержимому сайта, а также разработать и спроектировать удобный интерфейс для пользователей.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5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Замечание респондентов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Респондент 1 </a:t>
            </a:r>
            <a:r>
              <a:rPr lang="ru-RU" dirty="0"/>
              <a:t>сделал замечание, что нет поиска по товарам, и ему не удобно искать товар по навигационному меню.</a:t>
            </a:r>
          </a:p>
          <a:p>
            <a:r>
              <a:rPr lang="ru-RU" b="1" dirty="0"/>
              <a:t>Респондент 2 </a:t>
            </a:r>
            <a:r>
              <a:rPr lang="ru-RU" dirty="0"/>
              <a:t>сделал замечание, что раздел “Контакты” и “Местоположение” не удобны в использовании. Он считает, что эти разделы нужно объединить в 1 раздел, так как это удобнее для него, как пользователя, ведь ему не нужно делать еще 1 действие и переходить на еще 1 вкладку. Так же ему не понравилось, что отсутствует поиск по товарам на сайте.</a:t>
            </a:r>
          </a:p>
          <a:p>
            <a:r>
              <a:rPr lang="ru-RU" dirty="0"/>
              <a:t>Респондент</a:t>
            </a:r>
            <a:r>
              <a:rPr lang="ru-RU" b="1" dirty="0"/>
              <a:t> </a:t>
            </a:r>
            <a:r>
              <a:rPr lang="ru-RU" dirty="0"/>
              <a:t>3</a:t>
            </a:r>
            <a:r>
              <a:rPr lang="ru-RU" b="1" dirty="0"/>
              <a:t> </a:t>
            </a:r>
            <a:r>
              <a:rPr lang="ru-RU" dirty="0"/>
              <a:t>сделал замечание, такие же, как и 2й респондент.</a:t>
            </a:r>
          </a:p>
        </p:txBody>
      </p:sp>
    </p:spTree>
    <p:extLst>
      <p:ext uri="{BB962C8B-B14F-4D97-AF65-F5344CB8AC3E}">
        <p14:creationId xmlns:p14="http://schemas.microsoft.com/office/powerpoint/2010/main" val="363286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Исправление ошибок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До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 smtClean="0"/>
              <a:t>После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934" y="2414484"/>
            <a:ext cx="5776066" cy="54266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5" y="2414484"/>
            <a:ext cx="5776066" cy="5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0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Исправление ошибок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Вкладка </a:t>
            </a:r>
            <a:r>
              <a:rPr lang="en-US" dirty="0" smtClean="0"/>
              <a:t>“</a:t>
            </a:r>
            <a:r>
              <a:rPr lang="ru-RU" dirty="0" smtClean="0"/>
              <a:t>Контакты и местоположение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779402" y="2714606"/>
            <a:ext cx="5940425" cy="38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6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Разработка логотипа и стилистики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Был разработан логотип </a:t>
            </a:r>
            <a:r>
              <a:rPr lang="ru-RU" dirty="0"/>
              <a:t>сайта </a:t>
            </a:r>
            <a:r>
              <a:rPr lang="ru-RU" dirty="0" smtClean="0"/>
              <a:t>магазина строительных материалов “Jungle </a:t>
            </a:r>
            <a:r>
              <a:rPr lang="ru-RU" dirty="0" err="1"/>
              <a:t>Construction</a:t>
            </a:r>
            <a:r>
              <a:rPr lang="ru-RU" dirty="0"/>
              <a:t> </a:t>
            </a:r>
            <a:r>
              <a:rPr lang="ru-RU" dirty="0" err="1"/>
              <a:t>Materials</a:t>
            </a:r>
            <a:r>
              <a:rPr lang="ru-RU" dirty="0"/>
              <a:t>”. Логотип должен привлечь внимание посетителей своими элементами. Должен ассоциироваться с данной тематикой. Логотип должен быть простым и запоминающимся, чтобы посетители могли быстро вспомнить его.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137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Логотип конкурентов 1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логотипе находится: строительный материал </a:t>
            </a:r>
            <a:r>
              <a:rPr lang="ru-RU" baseline="-25000" dirty="0"/>
              <a:t>­</a:t>
            </a:r>
            <a:r>
              <a:rPr lang="ru-RU" dirty="0"/>
              <a:t>­­­– саморез, которой напоминает пользователю, что это строительный магазин, а также название самого магазина.</a:t>
            </a:r>
          </a:p>
          <a:p>
            <a:endParaRPr lang="ru-RU" dirty="0"/>
          </a:p>
        </p:txBody>
      </p:sp>
      <p:pic>
        <p:nvPicPr>
          <p:cNvPr id="6" name="Рисунок 5" descr="Логотип для строительных материалов &amp;quot;Саморез&amp;quot; - LogoFactory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731" y="3163312"/>
            <a:ext cx="5940425" cy="3395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59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Логотип конкурентов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логотипе находится: молоток и гвоздь, которые показывают, что этот магазин занимается строительной техникой. Логотип выполнен в 2-х цветах: желтый и черный.</a:t>
            </a:r>
          </a:p>
          <a:p>
            <a:endParaRPr lang="ru-RU" dirty="0"/>
          </a:p>
        </p:txBody>
      </p:sp>
      <p:pic>
        <p:nvPicPr>
          <p:cNvPr id="4" name="Рисунок 3" descr="Подборка логотипов строительных компаний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234" y="3568214"/>
            <a:ext cx="4743450" cy="2309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267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Логотип конкурентов 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этом логотипе можно увидеть: Дом, который говорит, что магазин занимается предметами для дома, а также слоган магазина. Логотип использует только черный цвет на белом фоне.</a:t>
            </a:r>
          </a:p>
          <a:p>
            <a:endParaRPr lang="ru-RU" dirty="0"/>
          </a:p>
        </p:txBody>
      </p:sp>
      <p:pic>
        <p:nvPicPr>
          <p:cNvPr id="4" name="Рисунок 3" descr="Логотип строительной компании | Логотип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15" y="2980115"/>
            <a:ext cx="4474845" cy="3761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92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Логотип сайта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Исходя из анализа конкурентов, можно сделать вывод, что лучше всего создать простой логотип, который сразу же запомнится пользователю, а также с помощью которого пользователь сразу поймет, чем занимается </a:t>
            </a:r>
            <a:r>
              <a:rPr lang="ru-RU" dirty="0" smtClean="0"/>
              <a:t>магазин</a:t>
            </a:r>
          </a:p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979138" y="3664315"/>
            <a:ext cx="5940425" cy="218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4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Цветовая схема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Цветовая схема будет состоять из 3-х постельных цветов: Белый, серый и светло серый.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067" y="3155919"/>
            <a:ext cx="41433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4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оформления главной страницы: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2945" y="2011363"/>
            <a:ext cx="5744523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8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Обзор основных аналогов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Для того, что бы сделать грамотный интерфейс, были проанализированы 3 аналога.</a:t>
            </a:r>
          </a:p>
          <a:p>
            <a:r>
              <a:rPr lang="ru-RU" dirty="0" smtClean="0"/>
              <a:t>В результате, были выделены ключевые моменты для создания интерфейса собственного сайта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024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модульной сетки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проектировании сетки было принято решение использовать модульную сетку. Ширина каждой страницы – 1570</a:t>
            </a:r>
            <a:r>
              <a:rPr lang="en-US" dirty="0" err="1"/>
              <a:t>px</a:t>
            </a:r>
            <a:r>
              <a:rPr lang="ru-RU" dirty="0"/>
              <a:t>. Высота каждой страницы разное, так как количество контента на каждой странице разное. Размер сетки – 100.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010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Созданный дизайн-макет интерфейса главной страницы.</a:t>
            </a:r>
            <a:br>
              <a:rPr lang="ru-RU" b="1" dirty="0"/>
            </a:br>
            <a:endParaRPr lang="ru-RU" dirty="0"/>
          </a:p>
        </p:txBody>
      </p:sp>
      <p:pic>
        <p:nvPicPr>
          <p:cNvPr id="5" name="Объект 4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4913" y="2097984"/>
            <a:ext cx="4754562" cy="4033632"/>
          </a:xfrm>
          <a:prstGeom prst="rect">
            <a:avLst/>
          </a:prstGeom>
        </p:spPr>
      </p:pic>
      <p:pic>
        <p:nvPicPr>
          <p:cNvPr id="6" name="Объект 5"/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0938" y="2076761"/>
            <a:ext cx="4754562" cy="407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Созданные дизайн-макеты интерфейсов всех остальных страниц со стилями всех элементов.</a:t>
            </a:r>
            <a:endParaRPr lang="ru-RU" dirty="0"/>
          </a:p>
        </p:txBody>
      </p:sp>
      <p:pic>
        <p:nvPicPr>
          <p:cNvPr id="5" name="Объект 4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4913" y="2256726"/>
            <a:ext cx="4754562" cy="3716148"/>
          </a:xfrm>
          <a:prstGeom prst="rect">
            <a:avLst/>
          </a:prstGeom>
        </p:spPr>
      </p:pic>
      <p:pic>
        <p:nvPicPr>
          <p:cNvPr id="6" name="Объект 5"/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0938" y="2209785"/>
            <a:ext cx="4754562" cy="381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8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Созданные дизайн-макеты интерфейсов всех остальных страниц со стилями всех элементов.</a:t>
            </a:r>
            <a:endParaRPr lang="ru-RU" dirty="0"/>
          </a:p>
        </p:txBody>
      </p:sp>
      <p:pic>
        <p:nvPicPr>
          <p:cNvPr id="5" name="Объект 4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7372" y="2011363"/>
            <a:ext cx="4109643" cy="4206875"/>
          </a:xfrm>
          <a:prstGeom prst="rect">
            <a:avLst/>
          </a:prstGeom>
        </p:spPr>
      </p:pic>
      <p:pic>
        <p:nvPicPr>
          <p:cNvPr id="6" name="Объект 5"/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47176" y="2011363"/>
            <a:ext cx="4122085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2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Созданные дизайн-макеты интерфейсов всех остальных страниц со стилями всех элементов.</a:t>
            </a:r>
            <a:endParaRPr lang="ru-RU" dirty="0"/>
          </a:p>
        </p:txBody>
      </p:sp>
      <p:pic>
        <p:nvPicPr>
          <p:cNvPr id="5" name="Объект 4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4913" y="2154389"/>
            <a:ext cx="4754562" cy="3920823"/>
          </a:xfrm>
          <a:prstGeom prst="rect">
            <a:avLst/>
          </a:prstGeom>
        </p:spPr>
      </p:pic>
      <p:pic>
        <p:nvPicPr>
          <p:cNvPr id="6" name="Объект 5"/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0938" y="2157233"/>
            <a:ext cx="4754562" cy="39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9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Созданные дизайн-макеты интерфейсов всех остальных страниц со стилями всех элементов.</a:t>
            </a:r>
            <a:endParaRPr lang="ru-RU" dirty="0"/>
          </a:p>
        </p:txBody>
      </p:sp>
      <p:pic>
        <p:nvPicPr>
          <p:cNvPr id="5" name="Объект 4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4913" y="2421465"/>
            <a:ext cx="4754562" cy="3386671"/>
          </a:xfrm>
          <a:prstGeom prst="rect">
            <a:avLst/>
          </a:prstGeom>
        </p:spPr>
      </p:pic>
      <p:pic>
        <p:nvPicPr>
          <p:cNvPr id="6" name="Объект 5"/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0938" y="2386341"/>
            <a:ext cx="4754562" cy="345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Созданные дизайн-макеты интерфейсов всех остальных страниц со стилями всех элементов.</a:t>
            </a:r>
            <a:endParaRPr lang="ru-RU" dirty="0"/>
          </a:p>
        </p:txBody>
      </p:sp>
      <p:pic>
        <p:nvPicPr>
          <p:cNvPr id="5" name="Объект 4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4913" y="2567422"/>
            <a:ext cx="4754562" cy="3094757"/>
          </a:xfrm>
          <a:prstGeom prst="rect">
            <a:avLst/>
          </a:prstGeom>
        </p:spPr>
      </p:pic>
      <p:pic>
        <p:nvPicPr>
          <p:cNvPr id="6" name="Объект 5"/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0938" y="2563921"/>
            <a:ext cx="4754562" cy="310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3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 Динамические элементы на странице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сайте используются следующие динамические элементы:</a:t>
            </a:r>
          </a:p>
          <a:p>
            <a:r>
              <a:rPr lang="ru-RU" dirty="0"/>
              <a:t> На главной странице есть </a:t>
            </a:r>
            <a:r>
              <a:rPr lang="ru-RU" dirty="0" smtClean="0"/>
              <a:t>слайдер, </a:t>
            </a:r>
            <a:r>
              <a:rPr lang="ru-RU" dirty="0"/>
              <a:t>который включает в себя 5 фотографий товаров. Для перехода с одной фотографии на другую используются стрелки</a:t>
            </a:r>
          </a:p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962946" y="3155387"/>
            <a:ext cx="4264025" cy="36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1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Разработанные дизайн-макеты интерфейсов для адаптивной версии сайта.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создании адаптивного дизайна, в качестве примера девайса с другими параметрами высоты и ширины экрана, был выбран </a:t>
            </a:r>
            <a:r>
              <a:rPr lang="en-US" dirty="0"/>
              <a:t>IPhone</a:t>
            </a:r>
            <a:r>
              <a:rPr lang="ru-RU" dirty="0"/>
              <a:t> 11.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43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/>
            </a:r>
            <a:br>
              <a:rPr lang="ru-RU" b="1" dirty="0"/>
            </a:br>
            <a:r>
              <a:rPr lang="ru-RU" b="1" dirty="0" smtClean="0"/>
              <a:t> </a:t>
            </a:r>
            <a:r>
              <a:rPr lang="ru-RU" b="1" dirty="0"/>
              <a:t>Разработанные дизайн-макеты интерфейсов для адаптивной версии сайта.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Вот примеры некоторых страниц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5624423" y="1792936"/>
            <a:ext cx="2547625" cy="50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5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Постройка.бел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013" y="1985963"/>
            <a:ext cx="8594387" cy="420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2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/>
            </a:r>
            <a:br>
              <a:rPr lang="ru-RU" b="1" dirty="0"/>
            </a:br>
            <a:r>
              <a:rPr lang="ru-RU" b="1" dirty="0"/>
              <a:t> Разработанные дизайн-макеты интерфейсов для адаптивной версии сайта.</a:t>
            </a:r>
            <a:br>
              <a:rPr lang="ru-RU" b="1" dirty="0"/>
            </a:b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305" y="2063121"/>
            <a:ext cx="1981144" cy="4206875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3362097" y="2063121"/>
            <a:ext cx="1981144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0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/>
            </a:r>
            <a:br>
              <a:rPr lang="ru-RU" b="1" dirty="0"/>
            </a:br>
            <a:r>
              <a:rPr lang="ru-RU" b="1" dirty="0"/>
              <a:t> Разработанные дизайн-макеты интерфейсов для адаптивной версии сайта.</a:t>
            </a:r>
            <a:br>
              <a:rPr lang="ru-RU" b="1" dirty="0"/>
            </a:b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9608" y="2011363"/>
            <a:ext cx="4651196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7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/>
            </a:r>
            <a:br>
              <a:rPr lang="ru-RU" b="1" dirty="0"/>
            </a:br>
            <a:r>
              <a:rPr lang="ru-RU" b="1" dirty="0"/>
              <a:t> Разработанные дизайн-макеты интерфейсов для адаптивной версии сайта.</a:t>
            </a:r>
            <a:br>
              <a:rPr lang="ru-RU" b="1" dirty="0"/>
            </a:b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4702" y="2011363"/>
            <a:ext cx="3821009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6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/>
            </a:r>
            <a:br>
              <a:rPr lang="ru-RU" b="1" dirty="0"/>
            </a:br>
            <a:r>
              <a:rPr lang="ru-RU" b="1" dirty="0"/>
              <a:t> Разработанные дизайн-макеты интерфейсов для адаптивной версии сайта.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Адаптивный сайт предполагает, что каждая страница сможет корректно отображаться на разных устройствах, как мобильных, так и на компьютерах. Очень важно, чтобы каждый пользователь без особых проблем мог просматривать сайт на разных устройствах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738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Юзабилити-тестирование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качестве методов тестирования был выбран метод тестирования чрез имитацию поведения пользователей, метод оценки восприятия дизайна, тестирование с использованием формальной анкеты.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448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Юзабилити-тестирование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Были приглашены 3 пользователя, которые выполнили 3 задачи.</a:t>
            </a:r>
          </a:p>
          <a:p>
            <a:r>
              <a:rPr lang="ru-RU" dirty="0" smtClean="0"/>
              <a:t>Все пользователи выполнили свои задачи</a:t>
            </a:r>
          </a:p>
          <a:p>
            <a:r>
              <a:rPr lang="ru-RU" dirty="0" smtClean="0"/>
              <a:t>Средняя скорость выполнения задачи у пользователей составила </a:t>
            </a:r>
            <a:r>
              <a:rPr lang="ru-RU" dirty="0" smtClean="0">
                <a:solidFill>
                  <a:srgbClr val="FF0000"/>
                </a:solidFill>
              </a:rPr>
              <a:t>15</a:t>
            </a:r>
            <a:r>
              <a:rPr lang="ru-RU" dirty="0" smtClean="0"/>
              <a:t>с</a:t>
            </a:r>
          </a:p>
        </p:txBody>
      </p:sp>
    </p:spTree>
    <p:extLst>
      <p:ext uri="{BB962C8B-B14F-4D97-AF65-F5344CB8AC3E}">
        <p14:creationId xmlns:p14="http://schemas.microsoft.com/office/powerpoint/2010/main" val="45085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Экспертное тестирование сайта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 результатам экспертного тестирования нарушений в данном интерфейсе выявлено не было, проблем в информационной структуре или функциональном соответствии элементов обнаружено не было. Таким образом, можно сказать, что интерфейс спроектирован грамотно и при его разработке учитывались все принципы юзабилити.</a:t>
            </a:r>
          </a:p>
          <a:p>
            <a:pPr lvl="0"/>
            <a:r>
              <a:rPr lang="ru-RU" dirty="0"/>
              <a:t>В ходе </a:t>
            </a:r>
            <a:r>
              <a:rPr lang="ru-RU" dirty="0" smtClean="0"/>
              <a:t>тестирования </a:t>
            </a:r>
            <a:r>
              <a:rPr lang="ru-RU" dirty="0"/>
              <a:t>сайта респондент </a:t>
            </a:r>
            <a:r>
              <a:rPr lang="ru-RU" dirty="0" smtClean="0"/>
              <a:t>высказал </a:t>
            </a:r>
            <a:r>
              <a:rPr lang="ru-RU" dirty="0"/>
              <a:t>1 замечание. Основываясь на его пожелании была совершена модификация </a:t>
            </a:r>
            <a:r>
              <a:rPr lang="ru-RU" dirty="0" err="1" smtClean="0"/>
              <a:t>сайта:</a:t>
            </a:r>
            <a:r>
              <a:rPr lang="ru-RU" dirty="0" err="1"/>
              <a:t>Поисковая</a:t>
            </a:r>
            <a:r>
              <a:rPr lang="ru-RU" dirty="0"/>
              <a:t> строка слишком близко расположена к другим элементам, из-за чего вероятность промахнуться – больше.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622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модификации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До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 smtClean="0"/>
              <a:t>После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73139" y="2590314"/>
            <a:ext cx="5887085" cy="607695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4959" y="2590314"/>
            <a:ext cx="5940425" cy="60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 время проектирования интерфейсов сайта я научился многому. Например, ознакомился с программами Axure, Corel Draw. Также я научился всем этапам проектирования интерфейсов. Узнал много нового о разработке интерфейса. Узнал новое о влиянии дизайна, интерфейса и цвета на психику пользователя, что буду обязательно внедрять в своих будущих проектах. В результате была определенна предметная область, цели, задачи проекта, целевая аудитория, список потребностей и возможностей пользователей, был сделан обзор аналогов. Далее был разработан сперва статический, а после и динамический прототип. После он был протестирован. Затем был разработан логотип и стилистика, определенна цветовая гамма, выбран шрифт. Была создана сетка. После этого был создан дизайн главной и остальных страниц. Завершающим этапом было юзабилити-тестирование в котором приняли участие 3 человека.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551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  <a:r>
              <a:rPr lang="ru-RU" dirty="0"/>
              <a:t>-</a:t>
            </a:r>
            <a:r>
              <a:rPr lang="en-US" dirty="0"/>
              <a:t>MASTER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2567" y="2011363"/>
            <a:ext cx="8525279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5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Фишка ремонта</a:t>
            </a: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1565" y="2011363"/>
            <a:ext cx="8467283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6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Определение целей и задач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Необходимо спроектировать дизайн интерфейса сайта магазина строительных товарах, дающих пользователю достаточную и лаконичную информацию об товаре. Основными бизнес-целями создания сайта являются:</a:t>
            </a:r>
          </a:p>
          <a:p>
            <a:r>
              <a:rPr lang="ru-RU" dirty="0"/>
              <a:t>Заинтересовать пользователей приобретения строительных товаров в магазине «</a:t>
            </a:r>
            <a:r>
              <a:rPr lang="en-US" dirty="0"/>
              <a:t>Jungle Construction Materials</a:t>
            </a:r>
            <a:r>
              <a:rPr lang="ru-RU" dirty="0"/>
              <a:t>», а также что бы пользователи повторно приходили на сайт.</a:t>
            </a:r>
          </a:p>
          <a:p>
            <a:r>
              <a:rPr lang="ru-RU" dirty="0"/>
              <a:t>Цель пользователей – получение информации о товаре.</a:t>
            </a:r>
          </a:p>
          <a:p>
            <a:r>
              <a:rPr lang="ru-RU" dirty="0"/>
              <a:t>Исходя из вышеперечисленных целей, основными задачами, стоящими при разработке сайта, являются:</a:t>
            </a:r>
          </a:p>
          <a:p>
            <a:pPr lvl="0"/>
            <a:r>
              <a:rPr lang="ru-RU" dirty="0"/>
              <a:t>Предоставить информацию в простом и структурированном виде и товарах на сайте.</a:t>
            </a:r>
          </a:p>
          <a:p>
            <a:pPr lvl="0"/>
            <a:r>
              <a:rPr lang="ru-RU" dirty="0"/>
              <a:t>Создание подходящего дизайна, таким что бы пользователю было приятно пользоваться сайтом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934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Группа 1. Обычные пользователи, которые ищут нужный им товар.</a:t>
            </a:r>
          </a:p>
          <a:p>
            <a:r>
              <a:rPr lang="ru-RU" dirty="0"/>
              <a:t>Группа 2. Руководители компаний, которые готовы к оптовой покупке товаров.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235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Потребности пользователей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· Наличие необходимого функционала.</a:t>
            </a:r>
          </a:p>
          <a:p>
            <a:r>
              <a:rPr lang="ru-RU" dirty="0"/>
              <a:t>· Стабильная работа сайта.</a:t>
            </a:r>
          </a:p>
          <a:p>
            <a:r>
              <a:rPr lang="ru-RU" dirty="0"/>
              <a:t>Требования к сайту:</a:t>
            </a:r>
          </a:p>
          <a:p>
            <a:r>
              <a:rPr lang="ru-RU" dirty="0"/>
              <a:t>· Удобный интерфейс.</a:t>
            </a:r>
          </a:p>
          <a:p>
            <a:r>
              <a:rPr lang="ru-RU" dirty="0"/>
              <a:t>· Хороший, приятный дизайн</a:t>
            </a:r>
          </a:p>
        </p:txBody>
      </p:sp>
    </p:spTree>
    <p:extLst>
      <p:ext uri="{BB962C8B-B14F-4D97-AF65-F5344CB8AC3E}">
        <p14:creationId xmlns:p14="http://schemas.microsoft.com/office/powerpoint/2010/main" val="418459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лосы">
  <a:themeElements>
    <a:clrScheme name="Полосы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Полосы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Полосы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TM03090430[[fn=Окаймление]]</Template>
  <TotalTime>70</TotalTime>
  <Words>1725</Words>
  <Application>Microsoft Office PowerPoint</Application>
  <PresentationFormat>Широкоэкранный</PresentationFormat>
  <Paragraphs>135</Paragraphs>
  <Slides>48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1" baseType="lpstr">
      <vt:lpstr>Corbel</vt:lpstr>
      <vt:lpstr>Wingdings</vt:lpstr>
      <vt:lpstr>Полосы</vt:lpstr>
      <vt:lpstr>Курсовая работа</vt:lpstr>
      <vt:lpstr>Предметная область</vt:lpstr>
      <vt:lpstr>Обзор основных аналогов</vt:lpstr>
      <vt:lpstr>Постройка.бел</vt:lpstr>
      <vt:lpstr>STORY-MASTER</vt:lpstr>
      <vt:lpstr>Фишка ремонта</vt:lpstr>
      <vt:lpstr>Определение целей и задач проекта</vt:lpstr>
      <vt:lpstr>Целевая аудитория</vt:lpstr>
      <vt:lpstr>Потребности пользователей</vt:lpstr>
      <vt:lpstr>Возможности пользователи в проекте</vt:lpstr>
      <vt:lpstr>Перечень функциональности в проекте</vt:lpstr>
      <vt:lpstr>Информационная стрктуры</vt:lpstr>
      <vt:lpstr>тестирование информационной структуры</vt:lpstr>
      <vt:lpstr>Разработка статических прототипов интерфейсов</vt:lpstr>
      <vt:lpstr>Прототип интерфейса</vt:lpstr>
      <vt:lpstr>Прототип интерфейса</vt:lpstr>
      <vt:lpstr>Прототип интерфейса</vt:lpstr>
      <vt:lpstr>Прототип интерфейса</vt:lpstr>
      <vt:lpstr>Результаты тестирования прототипа и его доработка по замечаниям</vt:lpstr>
      <vt:lpstr>Замечание респондентов</vt:lpstr>
      <vt:lpstr>Исправление ошибок</vt:lpstr>
      <vt:lpstr>Исправление ошибок</vt:lpstr>
      <vt:lpstr>Разработка логотипа и стилистики</vt:lpstr>
      <vt:lpstr>Логотип конкурентов 1</vt:lpstr>
      <vt:lpstr>Логотип конкурентов 2</vt:lpstr>
      <vt:lpstr>Логотип конкурентов 3</vt:lpstr>
      <vt:lpstr>Логотип сайта</vt:lpstr>
      <vt:lpstr>Цветовая схема</vt:lpstr>
      <vt:lpstr>Пример оформления главной страницы: </vt:lpstr>
      <vt:lpstr>Создание модульной сетки</vt:lpstr>
      <vt:lpstr>Созданный дизайн-макет интерфейса главной страницы. </vt:lpstr>
      <vt:lpstr>Созданные дизайн-макеты интерфейсов всех остальных страниц со стилями всех элементов.</vt:lpstr>
      <vt:lpstr>Созданные дизайн-макеты интерфейсов всех остальных страниц со стилями всех элементов.</vt:lpstr>
      <vt:lpstr>Созданные дизайн-макеты интерфейсов всех остальных страниц со стилями всех элементов.</vt:lpstr>
      <vt:lpstr>Созданные дизайн-макеты интерфейсов всех остальных страниц со стилями всех элементов.</vt:lpstr>
      <vt:lpstr>Созданные дизайн-макеты интерфейсов всех остальных страниц со стилями всех элементов.</vt:lpstr>
      <vt:lpstr> Динамические элементы на странице</vt:lpstr>
      <vt:lpstr>Разработанные дизайн-макеты интерфейсов для адаптивной версии сайта.</vt:lpstr>
      <vt:lpstr>  Разработанные дизайн-макеты интерфейсов для адаптивной версии сайта. </vt:lpstr>
      <vt:lpstr>  Разработанные дизайн-макеты интерфейсов для адаптивной версии сайта. </vt:lpstr>
      <vt:lpstr>  Разработанные дизайн-макеты интерфейсов для адаптивной версии сайта. </vt:lpstr>
      <vt:lpstr>  Разработанные дизайн-макеты интерфейсов для адаптивной версии сайта. </vt:lpstr>
      <vt:lpstr>  Разработанные дизайн-макеты интерфейсов для адаптивной версии сайта. </vt:lpstr>
      <vt:lpstr>Юзабилити-тестирование</vt:lpstr>
      <vt:lpstr>Юзабилити-тестирование</vt:lpstr>
      <vt:lpstr>Экспертное тестирование сайта</vt:lpstr>
      <vt:lpstr>модификации</vt:lpstr>
      <vt:lpstr>Заключение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</dc:title>
  <dc:creator>Учетная запись Майкрософт</dc:creator>
  <cp:lastModifiedBy>Учетная запись Майкрософт</cp:lastModifiedBy>
  <cp:revision>9</cp:revision>
  <dcterms:created xsi:type="dcterms:W3CDTF">2021-12-22T23:47:44Z</dcterms:created>
  <dcterms:modified xsi:type="dcterms:W3CDTF">2021-12-23T09:33:11Z</dcterms:modified>
</cp:coreProperties>
</file>